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9144000" cy="5143500"/>
  <p:embeddedFontLst>
    <p:embeddedFont>
      <p:font typeface="Roboto Condensed"/>
      <p:regular r:id="rId13"/>
      <p:bold r:id="rId14"/>
      <p:italic r:id="rId15"/>
      <p:boldItalic r:id="rId16"/>
    </p:embeddedFont>
    <p:embeddedFont>
      <p:font typeface="Roboto Condensed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iBlAd6YpWhrQJxK0eBAd+fhL+7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0E2D35-9C62-48E8-B5D2-9FEEB4C3D190}">
  <a:tblStyle styleId="{550E2D35-9C62-48E8-B5D2-9FEEB4C3D1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customschemas.google.com/relationships/presentationmetadata" Target="metadata"/><Relationship Id="rId13" Type="http://schemas.openxmlformats.org/officeDocument/2006/relationships/font" Target="fonts/RobotoCondensed-regular.fntdata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Condensed-italic.fntdata"/><Relationship Id="rId14" Type="http://schemas.openxmlformats.org/officeDocument/2006/relationships/font" Target="fonts/RobotoCondensed-bold.fntdata"/><Relationship Id="rId17" Type="http://schemas.openxmlformats.org/officeDocument/2006/relationships/font" Target="fonts/RobotoCondensedLight-regular.fntdata"/><Relationship Id="rId16" Type="http://schemas.openxmlformats.org/officeDocument/2006/relationships/font" Target="fonts/RobotoCondensed-bold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CondensedLigh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CondensedLigh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72ca55a147_1_9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g172ca55a147_1_9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6e70a3e22b_1_78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16e70a3e22b_1_78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e70a3e22b_0_0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16e70a3e22b_0_0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2ca55a147_1_24:notes"/>
          <p:cNvSpPr/>
          <p:nvPr>
            <p:ph idx="2" type="sldImg"/>
          </p:nvPr>
        </p:nvSpPr>
        <p:spPr>
          <a:xfrm>
            <a:off x="1524300" y="385750"/>
            <a:ext cx="6096300" cy="19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72ca55a147_1_24:notes"/>
          <p:cNvSpPr txBox="1"/>
          <p:nvPr>
            <p:ph idx="1" type="body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1800507"/>
            <a:ext cx="9151005" cy="15121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 txBox="1"/>
          <p:nvPr>
            <p:ph type="ctrTitle"/>
          </p:nvPr>
        </p:nvSpPr>
        <p:spPr>
          <a:xfrm>
            <a:off x="685800" y="1090750"/>
            <a:ext cx="5367899" cy="29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8"/>
          <p:cNvSpPr/>
          <p:nvPr/>
        </p:nvSpPr>
        <p:spPr>
          <a:xfrm>
            <a:off x="3635896" y="183032"/>
            <a:ext cx="518457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НАЦИОНАЛЬНЫЙ ИССЛЕДОВАТЕЛЬСКИЙ ЯДЕРНЫЙ УНИВЕРСИТЕТ «МИФИ» (НИЯУ МИФИ)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0070C0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ОБНИНСКИЙ ИНСТИТУТ АТОМНОЙ ЭНЕРГЕТИКИ (ИАТЭ</a:t>
            </a:r>
            <a:r>
              <a:rPr b="1" i="0" lang="ru-RU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лого ИаТЭ111.png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802" y="183032"/>
            <a:ext cx="1394594" cy="686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0" y="483518"/>
            <a:ext cx="9144000" cy="514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9"/>
          <p:cNvSpPr txBox="1"/>
          <p:nvPr>
            <p:ph type="title"/>
          </p:nvPr>
        </p:nvSpPr>
        <p:spPr>
          <a:xfrm>
            <a:off x="827584" y="-92546"/>
            <a:ext cx="5258400" cy="673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0070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>
                <a:solidFill>
                  <a:srgbClr val="595959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8" name="Google Shape;18;p9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>
                <a:solidFill>
                  <a:srgbClr val="595959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/>
          <p:nvPr>
            <p:ph type="title"/>
          </p:nvPr>
        </p:nvSpPr>
        <p:spPr>
          <a:xfrm>
            <a:off x="827584" y="-39473"/>
            <a:ext cx="5492400" cy="59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0070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814275" y="1327349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>
                <a:solidFill>
                  <a:srgbClr val="595959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indent="-3810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indent="-3810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indent="-3810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indent="-3810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indent="-3810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indent="-3810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indent="-3810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10"/>
          <p:cNvSpPr/>
          <p:nvPr/>
        </p:nvSpPr>
        <p:spPr>
          <a:xfrm>
            <a:off x="0" y="483518"/>
            <a:ext cx="9144000" cy="514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type="title"/>
          </p:nvPr>
        </p:nvSpPr>
        <p:spPr>
          <a:xfrm>
            <a:off x="827584" y="-141341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800">
                <a:solidFill>
                  <a:srgbClr val="0070C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11"/>
          <p:cNvSpPr/>
          <p:nvPr/>
        </p:nvSpPr>
        <p:spPr>
          <a:xfrm>
            <a:off x="0" y="483518"/>
            <a:ext cx="9144000" cy="5146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/>
          <p:nvPr/>
        </p:nvSpPr>
        <p:spPr>
          <a:xfrm>
            <a:off x="0" y="0"/>
            <a:ext cx="9144000" cy="977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/>
          <p:nvPr/>
        </p:nvSpPr>
        <p:spPr>
          <a:xfrm>
            <a:off x="0" y="3075806"/>
            <a:ext cx="9144000" cy="8640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3"/>
          <p:cNvSpPr txBox="1"/>
          <p:nvPr>
            <p:ph type="ctrTitle"/>
          </p:nvPr>
        </p:nvSpPr>
        <p:spPr>
          <a:xfrm>
            <a:off x="463525" y="2643758"/>
            <a:ext cx="4094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13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0070C0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b="1" i="0" sz="20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814275" y="1327349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b="0" i="0" sz="2400" u="none" cap="none" strike="noStrik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"/>
          <p:cNvSpPr txBox="1"/>
          <p:nvPr>
            <p:ph type="ctrTitle"/>
          </p:nvPr>
        </p:nvSpPr>
        <p:spPr>
          <a:xfrm>
            <a:off x="591525" y="1090750"/>
            <a:ext cx="8239124" cy="29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-RU" sz="2700"/>
              <a:t>Разработка программно-аппаратной платформы  АСУ ТП АЭС на основе технологий облачных вычислений и интеллектуальных методов обработки потоков данных</a:t>
            </a:r>
            <a:endParaRPr sz="2700"/>
          </a:p>
        </p:txBody>
      </p:sp>
      <p:sp>
        <p:nvSpPr>
          <p:cNvPr id="42" name="Google Shape;42;p1"/>
          <p:cNvSpPr txBox="1"/>
          <p:nvPr/>
        </p:nvSpPr>
        <p:spPr>
          <a:xfrm>
            <a:off x="4955450" y="3741950"/>
            <a:ext cx="418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аспирант ЯЭУ-А19,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Шешукова В. В. ,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к.т.н., доцент, </a:t>
            </a:r>
            <a:r>
              <a:rPr b="0" i="0" lang="ru-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Белоусов П. А.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72ca55a147_1_9"/>
          <p:cNvSpPr txBox="1"/>
          <p:nvPr>
            <p:ph type="title"/>
          </p:nvPr>
        </p:nvSpPr>
        <p:spPr>
          <a:xfrm>
            <a:off x="827584" y="-141341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Статьи</a:t>
            </a:r>
            <a:endParaRPr/>
          </a:p>
        </p:txBody>
      </p:sp>
      <p:sp>
        <p:nvSpPr>
          <p:cNvPr id="48" name="Google Shape;48;g172ca55a147_1_9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49" name="Google Shape;49;g172ca55a147_1_9"/>
          <p:cNvGraphicFramePr/>
          <p:nvPr/>
        </p:nvGraphicFramePr>
        <p:xfrm>
          <a:off x="390900" y="7458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{550E2D35-9C62-48E8-B5D2-9FEEB4C3D190}</a:tableStyleId>
              </a:tblPr>
              <a:tblGrid>
                <a:gridCol w="3900300"/>
                <a:gridCol w="3900300"/>
              </a:tblGrid>
              <a:tr h="48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Critical power prediction using SVM algorithms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Journal title: Procedia Computer Science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85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РАСПОЗНАВАНИЕ КРИЗИСА ТЕПЛООБМЕНА С ИСПОЛЬЗОВАНИЕМ АЛГОРИТМА SVM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Будущее атомной энергетики– AtomFuture 2020. XVI Международная научно-практическая конференция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87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РАСПОЗНАВАНИЕ АКУСТИЧЕСКИХ СИГНАЛОВ В ЗАДАЧАХ ДИАГНОСТИКИ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Будущее атомной энергетики - AtomFuture 2017. XIII Международная научно-практическая конференция. 2018.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0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/>
                        <a:t>МОДЕЛИРОВАНИЕ ТЕХНОЛОГИЧЕСКОГО ПРОЦЕССА В СРЕДЕ SIMINTECH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Будущее атомной энергетики - AtomFuture 2019.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/>
          <p:nvPr>
            <p:ph type="title"/>
          </p:nvPr>
        </p:nvSpPr>
        <p:spPr>
          <a:xfrm>
            <a:off x="827584" y="-39473"/>
            <a:ext cx="5492400" cy="594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Объект исследования</a:t>
            </a:r>
            <a:endParaRPr/>
          </a:p>
        </p:txBody>
      </p:sp>
      <p:sp>
        <p:nvSpPr>
          <p:cNvPr id="55" name="Google Shape;55;p3"/>
          <p:cNvSpPr txBox="1"/>
          <p:nvPr>
            <p:ph idx="1" type="body"/>
          </p:nvPr>
        </p:nvSpPr>
        <p:spPr>
          <a:xfrm>
            <a:off x="272925" y="987575"/>
            <a:ext cx="40500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/>
              <a:t>Модернизация существующих АСУ ТП АЭС  с использованием современных облачных технологий и интеллектуальных методов обработки потоков данных. </a:t>
            </a:r>
            <a:endParaRPr sz="2100">
              <a:solidFill>
                <a:srgbClr val="595959"/>
              </a:solidFill>
            </a:endParaRPr>
          </a:p>
        </p:txBody>
      </p:sp>
      <p:sp>
        <p:nvSpPr>
          <p:cNvPr id="56" name="Google Shape;56;p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475" y="876700"/>
            <a:ext cx="4888926" cy="336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6e70a3e22b_1_78"/>
          <p:cNvSpPr txBox="1"/>
          <p:nvPr>
            <p:ph type="title"/>
          </p:nvPr>
        </p:nvSpPr>
        <p:spPr>
          <a:xfrm>
            <a:off x="827584" y="-141341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Сжатие данных</a:t>
            </a:r>
            <a:endParaRPr/>
          </a:p>
        </p:txBody>
      </p:sp>
      <p:sp>
        <p:nvSpPr>
          <p:cNvPr id="63" name="Google Shape;63;g16e70a3e22b_1_7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" name="Google Shape;64;g16e70a3e22b_1_78"/>
          <p:cNvSpPr txBox="1"/>
          <p:nvPr/>
        </p:nvSpPr>
        <p:spPr>
          <a:xfrm>
            <a:off x="482850" y="624850"/>
            <a:ext cx="85026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Первые коэффициенты, например преобразования Фурье, содержат большую часть информации о временном ряде и с помощью этих коэффициентов можно восстановить основную форму ряда. </a:t>
            </a:r>
            <a:endParaRPr sz="16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65" name="Google Shape;65;g16e70a3e22b_1_78"/>
          <p:cNvPicPr preferRelativeResize="0"/>
          <p:nvPr/>
        </p:nvPicPr>
        <p:blipFill rotWithShape="1">
          <a:blip r:embed="rId3">
            <a:alphaModFix/>
          </a:blip>
          <a:srcRect b="0" l="0" r="0" t="10634"/>
          <a:stretch/>
        </p:blipFill>
        <p:spPr>
          <a:xfrm>
            <a:off x="0" y="1353385"/>
            <a:ext cx="4177775" cy="373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g16e70a3e22b_1_78"/>
          <p:cNvPicPr preferRelativeResize="0"/>
          <p:nvPr/>
        </p:nvPicPr>
        <p:blipFill rotWithShape="1">
          <a:blip r:embed="rId4">
            <a:alphaModFix/>
          </a:blip>
          <a:srcRect b="0" l="0" r="0" t="10634"/>
          <a:stretch/>
        </p:blipFill>
        <p:spPr>
          <a:xfrm>
            <a:off x="4927625" y="1353375"/>
            <a:ext cx="4177775" cy="37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6e70a3e22b_0_0"/>
          <p:cNvSpPr txBox="1"/>
          <p:nvPr>
            <p:ph type="title"/>
          </p:nvPr>
        </p:nvSpPr>
        <p:spPr>
          <a:xfrm>
            <a:off x="827584" y="-141341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/>
              <a:t>Преобразование Фурье </a:t>
            </a:r>
            <a:endParaRPr/>
          </a:p>
        </p:txBody>
      </p:sp>
      <p:sp>
        <p:nvSpPr>
          <p:cNvPr id="72" name="Google Shape;72;g16e70a3e22b_0_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3" name="Google Shape;73;g16e70a3e22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5900" y="973650"/>
            <a:ext cx="1512900" cy="7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g16e70a3e22b_0_0"/>
          <p:cNvSpPr txBox="1"/>
          <p:nvPr/>
        </p:nvSpPr>
        <p:spPr>
          <a:xfrm>
            <a:off x="545800" y="973650"/>
            <a:ext cx="4471800" cy="31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ru-RU" sz="2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Среднее значение</a:t>
            </a:r>
            <a:endParaRPr sz="2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ru-RU" sz="2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СКО</a:t>
            </a:r>
            <a:endParaRPr sz="2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Char char="•"/>
            </a:pPr>
            <a:r>
              <a:rPr lang="ru-RU" sz="2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Корреляция</a:t>
            </a:r>
            <a:endParaRPr sz="26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75" name="Google Shape;75;g16e70a3e22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2238" y="1910862"/>
            <a:ext cx="1800225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6e70a3e22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62324" y="2824175"/>
            <a:ext cx="3240085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72ca55a147_1_24"/>
          <p:cNvSpPr txBox="1"/>
          <p:nvPr>
            <p:ph type="title"/>
          </p:nvPr>
        </p:nvSpPr>
        <p:spPr>
          <a:xfrm>
            <a:off x="827584" y="-141341"/>
            <a:ext cx="5258400" cy="76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82" name="Google Shape;82;g172ca55a147_1_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3" name="Google Shape;83;g172ca55a147_1_24"/>
          <p:cNvSpPr txBox="1"/>
          <p:nvPr/>
        </p:nvSpPr>
        <p:spPr>
          <a:xfrm>
            <a:off x="451375" y="976225"/>
            <a:ext cx="563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84" name="Google Shape;84;g172ca55a147_1_24"/>
          <p:cNvSpPr txBox="1"/>
          <p:nvPr/>
        </p:nvSpPr>
        <p:spPr>
          <a:xfrm>
            <a:off x="524850" y="907050"/>
            <a:ext cx="80931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ru-RU" sz="1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Рассмотрены и изучены проблемы систем ТД, работающих в режиме реального времени.</a:t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ru-RU" sz="1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Изучены методы анализа потоков данных Data Stream Mining</a:t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ru-RU" sz="1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Разработаны алгоритмы обработки данных на основе Фурье-преобразования</a:t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595959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	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lerio template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